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63" r:id="rId5"/>
    <p:sldId id="264" r:id="rId6"/>
    <p:sldId id="273"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4" autoAdjust="0"/>
    <p:restoredTop sz="94660"/>
  </p:normalViewPr>
  <p:slideViewPr>
    <p:cSldViewPr snapToGrid="0">
      <p:cViewPr varScale="1">
        <p:scale>
          <a:sx n="113" d="100"/>
          <a:sy n="113" d="100"/>
        </p:scale>
        <p:origin x="114"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December 2018 – January 2019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86288" y="2108011"/>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5262979"/>
          </a:xfrm>
          <a:prstGeom prst="rect">
            <a:avLst/>
          </a:prstGeom>
        </p:spPr>
        <p:txBody>
          <a:bodyPr wrap="square">
            <a:spAutoFit/>
          </a:bodyPr>
          <a:lstStyle/>
          <a:p>
            <a:endParaRPr lang="en-US" sz="1600" u="sng" dirty="0" smtClean="0"/>
          </a:p>
          <a:p>
            <a:endParaRPr lang="en-US" sz="1600" u="sng" dirty="0"/>
          </a:p>
          <a:p>
            <a:r>
              <a:rPr lang="en-US" sz="1600" u="sng" dirty="0" smtClean="0"/>
              <a:t>Buckeye Trees </a:t>
            </a:r>
          </a:p>
          <a:p>
            <a:r>
              <a:rPr lang="en-US" sz="1600" dirty="0" smtClean="0"/>
              <a:t>Twelve new Celebration maples trees were planted over the holiday shutdown period on Buckeye Street. The balance of  the Pin Oak trees (4) will be  dropped over the next few weeks. After the trees are dropped, the last 4 </a:t>
            </a:r>
            <a:r>
              <a:rPr lang="en-US" sz="1600" dirty="0" smtClean="0"/>
              <a:t>Maples </a:t>
            </a:r>
            <a:r>
              <a:rPr lang="en-US" sz="1600" dirty="0" smtClean="0"/>
              <a:t>will be planted in their place.   </a:t>
            </a:r>
          </a:p>
          <a:p>
            <a:endParaRPr lang="en-US" sz="1600" u="sng" dirty="0"/>
          </a:p>
          <a:p>
            <a:r>
              <a:rPr lang="en-US" sz="1600" u="sng" dirty="0" smtClean="0"/>
              <a:t>School Realignment</a:t>
            </a:r>
          </a:p>
          <a:p>
            <a:r>
              <a:rPr lang="en-US" sz="1600" dirty="0" smtClean="0"/>
              <a:t>Minor modifications to the schools will be needed in order to support the </a:t>
            </a:r>
            <a:r>
              <a:rPr lang="en-US" sz="1600" dirty="0" smtClean="0"/>
              <a:t>smaller (or larger) </a:t>
            </a:r>
            <a:r>
              <a:rPr lang="en-US" sz="1600" dirty="0" smtClean="0"/>
              <a:t>students. Most of this work will occur in the restrooms at the Intermediate School. Numerous bathroom fixtures will have to be lowered to accommodate the smaller students; </a:t>
            </a:r>
            <a:r>
              <a:rPr lang="en-US" sz="1600" dirty="0"/>
              <a:t>t</a:t>
            </a:r>
            <a:r>
              <a:rPr lang="en-US" sz="1600" dirty="0" smtClean="0"/>
              <a:t>his includes sinks, urinals and bathroom accessories such as mirrors, towel dispensers etc. I also asked ESD Safety to take a look at the play systems for potential problems with the new age students. </a:t>
            </a:r>
            <a:r>
              <a:rPr lang="en-US" sz="1600" dirty="0"/>
              <a:t>T</a:t>
            </a:r>
            <a:r>
              <a:rPr lang="en-US" sz="1600" dirty="0" smtClean="0"/>
              <a:t>his was completed last week. </a:t>
            </a:r>
          </a:p>
          <a:p>
            <a:endParaRPr lang="en-US" sz="1600" dirty="0"/>
          </a:p>
          <a:p>
            <a:r>
              <a:rPr lang="en-US" sz="1600" dirty="0" smtClean="0"/>
              <a:t>Facilities will also be prepping another portable interior at the Primary School. Over the last 18 months, the exterior work was completed on all the portables in the District (9 excluding new WIS, Head </a:t>
            </a:r>
            <a:r>
              <a:rPr lang="en-US" sz="1600" dirty="0"/>
              <a:t>S</a:t>
            </a:r>
            <a:r>
              <a:rPr lang="en-US" sz="1600" dirty="0" smtClean="0"/>
              <a:t>tart and COOP Preschool portables). Roofs, siding, ramps, framing repairs and paint were completed at that time. Interior work was only completed on portable 11/12 at WPS. We will renovate interiors as needed to support additional classroom spaces.  </a:t>
            </a:r>
          </a:p>
          <a:p>
            <a:endParaRPr lang="en-US" sz="1600" dirty="0"/>
          </a:p>
          <a:p>
            <a:endParaRPr lang="en-US" sz="1600"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86288" y="2108011"/>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3785652"/>
          </a:xfrm>
          <a:prstGeom prst="rect">
            <a:avLst/>
          </a:prstGeom>
        </p:spPr>
        <p:txBody>
          <a:bodyPr wrap="square">
            <a:spAutoFit/>
          </a:bodyPr>
          <a:lstStyle/>
          <a:p>
            <a:endParaRPr lang="en-US" sz="1600" u="sng" dirty="0" smtClean="0"/>
          </a:p>
          <a:p>
            <a:endParaRPr lang="en-US" sz="1600" u="sng" dirty="0"/>
          </a:p>
          <a:p>
            <a:r>
              <a:rPr lang="en-US" sz="1600" u="sng" dirty="0" smtClean="0"/>
              <a:t>Yale Chlorination </a:t>
            </a:r>
          </a:p>
          <a:p>
            <a:r>
              <a:rPr lang="en-US" sz="1600" dirty="0" smtClean="0"/>
              <a:t>Construction will begin next week, on the new building that will contain the chlorination equipment, including metering pump, chlorine storage tank, flowmeter and associated electrical controls. Olson Engineering has completed the design and submitted plans to Department of Health. Once the permit is approved, work can start on </a:t>
            </a:r>
            <a:r>
              <a:rPr lang="en-US" sz="1600" dirty="0" smtClean="0"/>
              <a:t>these </a:t>
            </a:r>
            <a:r>
              <a:rPr lang="en-US" sz="1600" dirty="0" smtClean="0"/>
              <a:t>systems. I expect this work to be complete by the end of April.</a:t>
            </a:r>
          </a:p>
          <a:p>
            <a:endParaRPr lang="en-US" sz="1600" dirty="0"/>
          </a:p>
          <a:p>
            <a:r>
              <a:rPr lang="en-US" sz="1600" u="sng" dirty="0" smtClean="0"/>
              <a:t>Job Safety Analysis Program </a:t>
            </a:r>
          </a:p>
          <a:p>
            <a:r>
              <a:rPr lang="en-US" sz="1600" dirty="0" smtClean="0"/>
              <a:t>A review of the Job Safety Analysis (JSA) program has identified some opportunities for improvement. The complete District employee list was bounced against the completed forms on file. Many of the forms are missing, and some are not completed correctly. At the beginning of this school year, the JSA form was added to the new employees check-in procedure. This action will fix most of the issues, and I will work with the Admin </a:t>
            </a:r>
            <a:r>
              <a:rPr lang="en-US" sz="1600" dirty="0"/>
              <a:t>T</a:t>
            </a:r>
            <a:r>
              <a:rPr lang="en-US" sz="1600" dirty="0" smtClean="0"/>
              <a:t>eam to ensure the program is completed with the </a:t>
            </a:r>
            <a:r>
              <a:rPr lang="en-US" sz="1600" dirty="0" smtClean="0"/>
              <a:t>current employees.</a:t>
            </a:r>
            <a:endParaRPr lang="en-US" sz="1600" dirty="0"/>
          </a:p>
          <a:p>
            <a:endParaRPr lang="en-US" sz="1600" dirty="0"/>
          </a:p>
        </p:txBody>
      </p:sp>
    </p:spTree>
    <p:extLst>
      <p:ext uri="{BB962C8B-B14F-4D97-AF65-F5344CB8AC3E}">
        <p14:creationId xmlns:p14="http://schemas.microsoft.com/office/powerpoint/2010/main" val="394468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3" name="Picture 2"/>
          <p:cNvPicPr>
            <a:picLocks noChangeAspect="1"/>
          </p:cNvPicPr>
          <p:nvPr/>
        </p:nvPicPr>
        <p:blipFill>
          <a:blip r:embed="rId2"/>
          <a:stretch>
            <a:fillRect/>
          </a:stretch>
        </p:blipFill>
        <p:spPr>
          <a:xfrm>
            <a:off x="6044629" y="1497539"/>
            <a:ext cx="5855450" cy="4027498"/>
          </a:xfrm>
          <a:prstGeom prst="rect">
            <a:avLst/>
          </a:prstGeom>
        </p:spPr>
      </p:pic>
      <p:pic>
        <p:nvPicPr>
          <p:cNvPr id="4" name="Picture 3"/>
          <p:cNvPicPr>
            <a:picLocks noChangeAspect="1"/>
          </p:cNvPicPr>
          <p:nvPr/>
        </p:nvPicPr>
        <p:blipFill>
          <a:blip r:embed="rId3"/>
          <a:stretch>
            <a:fillRect/>
          </a:stretch>
        </p:blipFill>
        <p:spPr>
          <a:xfrm>
            <a:off x="286644" y="1497539"/>
            <a:ext cx="5541215" cy="4027498"/>
          </a:xfrm>
          <a:prstGeom prst="rect">
            <a:avLst/>
          </a:prstGeom>
        </p:spPr>
      </p:pic>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8" y="557915"/>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WIS, WMS, WPS</a:t>
            </a:r>
            <a:endParaRPr lang="en-US" sz="2400" i="1" dirty="0"/>
          </a:p>
        </p:txBody>
      </p:sp>
      <p:sp>
        <p:nvSpPr>
          <p:cNvPr id="3" name="TextBox 2"/>
          <p:cNvSpPr txBox="1"/>
          <p:nvPr/>
        </p:nvSpPr>
        <p:spPr>
          <a:xfrm>
            <a:off x="8436404" y="244991"/>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March 2019.</a:t>
            </a:r>
            <a:endParaRPr lang="en-US" sz="1600" i="1" dirty="0"/>
          </a:p>
        </p:txBody>
      </p:sp>
      <p:sp>
        <p:nvSpPr>
          <p:cNvPr id="13" name="TextBox 12"/>
          <p:cNvSpPr txBox="1"/>
          <p:nvPr/>
        </p:nvSpPr>
        <p:spPr>
          <a:xfrm flipH="1">
            <a:off x="3861953" y="4213310"/>
            <a:ext cx="4170025" cy="1384995"/>
          </a:xfrm>
          <a:prstGeom prst="rect">
            <a:avLst/>
          </a:prstGeom>
          <a:noFill/>
        </p:spPr>
        <p:txBody>
          <a:bodyPr wrap="square" rtlCol="0">
            <a:spAutoFit/>
          </a:bodyPr>
          <a:lstStyle/>
          <a:p>
            <a:pPr algn="ctr"/>
            <a:r>
              <a:rPr lang="en-US" sz="14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400" i="1" dirty="0"/>
          </a:p>
        </p:txBody>
      </p:sp>
      <p:pic>
        <p:nvPicPr>
          <p:cNvPr id="12" name="Picture 11"/>
          <p:cNvPicPr>
            <a:picLocks noChangeAspect="1"/>
          </p:cNvPicPr>
          <p:nvPr/>
        </p:nvPicPr>
        <p:blipFill>
          <a:blip r:embed="rId2"/>
          <a:stretch>
            <a:fillRect/>
          </a:stretch>
        </p:blipFill>
        <p:spPr>
          <a:xfrm>
            <a:off x="8229600" y="1524247"/>
            <a:ext cx="3315251" cy="2321962"/>
          </a:xfrm>
          <a:prstGeom prst="rect">
            <a:avLst/>
          </a:prstGeom>
        </p:spPr>
      </p:pic>
      <p:pic>
        <p:nvPicPr>
          <p:cNvPr id="4" name="Picture 3"/>
          <p:cNvPicPr>
            <a:picLocks noChangeAspect="1"/>
          </p:cNvPicPr>
          <p:nvPr/>
        </p:nvPicPr>
        <p:blipFill>
          <a:blip r:embed="rId3"/>
          <a:stretch>
            <a:fillRect/>
          </a:stretch>
        </p:blipFill>
        <p:spPr>
          <a:xfrm>
            <a:off x="425073" y="4213310"/>
            <a:ext cx="3359526" cy="2243522"/>
          </a:xfrm>
          <a:prstGeom prst="rect">
            <a:avLst/>
          </a:prstGeom>
        </p:spPr>
      </p:pic>
      <p:pic>
        <p:nvPicPr>
          <p:cNvPr id="5" name="Picture 4"/>
          <p:cNvPicPr>
            <a:picLocks noChangeAspect="1"/>
          </p:cNvPicPr>
          <p:nvPr/>
        </p:nvPicPr>
        <p:blipFill>
          <a:blip r:embed="rId4"/>
          <a:stretch>
            <a:fillRect/>
          </a:stretch>
        </p:blipFill>
        <p:spPr>
          <a:xfrm>
            <a:off x="304804" y="1524247"/>
            <a:ext cx="3479795" cy="2321962"/>
          </a:xfrm>
          <a:prstGeom prst="rect">
            <a:avLst/>
          </a:prstGeom>
        </p:spPr>
      </p:pic>
      <p:pic>
        <p:nvPicPr>
          <p:cNvPr id="6" name="Picture 5"/>
          <p:cNvPicPr>
            <a:picLocks noChangeAspect="1"/>
          </p:cNvPicPr>
          <p:nvPr/>
        </p:nvPicPr>
        <p:blipFill>
          <a:blip r:embed="rId5"/>
          <a:stretch>
            <a:fillRect/>
          </a:stretch>
        </p:blipFill>
        <p:spPr>
          <a:xfrm>
            <a:off x="4174067" y="1524247"/>
            <a:ext cx="3650502" cy="2321962"/>
          </a:xfrm>
          <a:prstGeom prst="rect">
            <a:avLst/>
          </a:prstGeom>
        </p:spPr>
      </p:pic>
      <p:pic>
        <p:nvPicPr>
          <p:cNvPr id="7" name="Picture 6"/>
          <p:cNvPicPr>
            <a:picLocks noChangeAspect="1"/>
          </p:cNvPicPr>
          <p:nvPr/>
        </p:nvPicPr>
        <p:blipFill>
          <a:blip r:embed="rId6"/>
          <a:stretch>
            <a:fillRect/>
          </a:stretch>
        </p:blipFill>
        <p:spPr>
          <a:xfrm>
            <a:off x="8229600" y="4213310"/>
            <a:ext cx="3315251" cy="2368036"/>
          </a:xfrm>
          <a:prstGeom prst="rect">
            <a:avLst/>
          </a:prstGeom>
        </p:spPr>
      </p:pic>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97373" y="1775722"/>
            <a:ext cx="10615756" cy="3754874"/>
          </a:xfrm>
          <a:prstGeom prst="rect">
            <a:avLst/>
          </a:prstGeom>
          <a:noFill/>
        </p:spPr>
        <p:txBody>
          <a:bodyPr wrap="square" rtlCol="0">
            <a:spAutoFit/>
          </a:bodyPr>
          <a:lstStyle/>
          <a:p>
            <a:endParaRPr lang="en-US" sz="2000" dirty="0"/>
          </a:p>
          <a:p>
            <a:r>
              <a:rPr lang="en-US" u="sng" dirty="0" smtClean="0"/>
              <a:t>Accidents for the </a:t>
            </a:r>
            <a:r>
              <a:rPr lang="en-US" u="sng" dirty="0" smtClean="0"/>
              <a:t>Month (January) </a:t>
            </a:r>
            <a:endParaRPr lang="en-US" u="sng" dirty="0" smtClean="0"/>
          </a:p>
          <a:p>
            <a:pPr marL="285750" indent="-285750">
              <a:buFont typeface="Arial" panose="020B0604020202020204" pitchFamily="34" charset="0"/>
              <a:buChar char="•"/>
            </a:pPr>
            <a:r>
              <a:rPr lang="en-US" dirty="0" smtClean="0"/>
              <a:t>There were 5 accidents/incidents for the month; 2 staff and 3 students.   </a:t>
            </a:r>
          </a:p>
          <a:p>
            <a:r>
              <a:rPr lang="en-US" dirty="0" smtClean="0"/>
              <a:t>   </a:t>
            </a:r>
            <a:endParaRPr lang="en-US" u="sng" dirty="0" smtClean="0"/>
          </a:p>
          <a:p>
            <a:r>
              <a:rPr lang="en-US" u="sng" dirty="0" smtClean="0"/>
              <a:t>Staff Accidents/Incidents</a:t>
            </a:r>
          </a:p>
          <a:p>
            <a:pPr marL="342900" indent="-342900">
              <a:buFont typeface="Arial" panose="020B0604020202020204" pitchFamily="34" charset="0"/>
              <a:buChar char="•"/>
            </a:pPr>
            <a:r>
              <a:rPr lang="en-US" dirty="0" smtClean="0"/>
              <a:t>Bus driver slipped and fell in crosswalk (not school property, not school related).  </a:t>
            </a:r>
            <a:endParaRPr lang="en-US" dirty="0"/>
          </a:p>
          <a:p>
            <a:pPr marL="342900" indent="-342900">
              <a:buFont typeface="Arial" panose="020B0604020202020204" pitchFamily="34" charset="0"/>
              <a:buChar char="•"/>
            </a:pPr>
            <a:r>
              <a:rPr lang="en-US" dirty="0" smtClean="0"/>
              <a:t>WIS </a:t>
            </a:r>
            <a:r>
              <a:rPr lang="en-US" dirty="0"/>
              <a:t>s</a:t>
            </a:r>
            <a:r>
              <a:rPr lang="en-US" dirty="0" smtClean="0"/>
              <a:t>tudent bit employee on arm during de-escalation.</a:t>
            </a:r>
          </a:p>
          <a:p>
            <a:endParaRPr lang="en-US" dirty="0"/>
          </a:p>
          <a:p>
            <a:r>
              <a:rPr lang="en-US" u="sng" dirty="0" smtClean="0"/>
              <a:t>Student Accidents/Injuries </a:t>
            </a:r>
            <a:endParaRPr lang="en-US" u="sng" dirty="0"/>
          </a:p>
          <a:p>
            <a:pPr marL="342900" indent="-342900">
              <a:buFont typeface="Arial" panose="020B0604020202020204" pitchFamily="34" charset="0"/>
              <a:buChar char="•"/>
            </a:pPr>
            <a:r>
              <a:rPr lang="en-US" dirty="0"/>
              <a:t>WPS – Student </a:t>
            </a:r>
            <a:r>
              <a:rPr lang="en-US" dirty="0" smtClean="0"/>
              <a:t>was hit in head with swing, laceration to head.</a:t>
            </a:r>
          </a:p>
          <a:p>
            <a:pPr marL="342900" indent="-342900">
              <a:buFont typeface="Arial" panose="020B0604020202020204" pitchFamily="34" charset="0"/>
              <a:buChar char="•"/>
            </a:pPr>
            <a:r>
              <a:rPr lang="en-US" dirty="0" smtClean="0"/>
              <a:t>WHS – Student fractured foot during basket ball.</a:t>
            </a:r>
          </a:p>
          <a:p>
            <a:pPr marL="342900" indent="-342900">
              <a:buFont typeface="Arial" panose="020B0604020202020204" pitchFamily="34" charset="0"/>
              <a:buChar char="•"/>
            </a:pPr>
            <a:r>
              <a:rPr lang="en-US" dirty="0" smtClean="0"/>
              <a:t>Quest – Student tripped on mat bruised cheek and lost tooth.</a:t>
            </a:r>
          </a:p>
          <a:p>
            <a:endParaRPr lang="en-US" sz="2000" dirty="0"/>
          </a:p>
        </p:txBody>
      </p:sp>
      <p:sp>
        <p:nvSpPr>
          <p:cNvPr id="5" name="TextBox 4"/>
          <p:cNvSpPr txBox="1"/>
          <p:nvPr/>
        </p:nvSpPr>
        <p:spPr>
          <a:xfrm>
            <a:off x="312109" y="467672"/>
            <a:ext cx="2549609" cy="523220"/>
          </a:xfrm>
          <a:prstGeom prst="rect">
            <a:avLst/>
          </a:prstGeom>
          <a:noFill/>
        </p:spPr>
        <p:txBody>
          <a:bodyPr wrap="none" rtlCol="0">
            <a:spAutoFit/>
          </a:bodyPr>
          <a:lstStyle/>
          <a:p>
            <a:r>
              <a:rPr lang="en-US" sz="2800" i="1" dirty="0" smtClean="0"/>
              <a:t>SAFETY  CHARTS</a:t>
            </a:r>
            <a:endParaRPr lang="en-US" sz="2800" i="1" dirty="0"/>
          </a:p>
        </p:txBody>
      </p:sp>
    </p:spTree>
    <p:extLst>
      <p:ext uri="{BB962C8B-B14F-4D97-AF65-F5344CB8AC3E}">
        <p14:creationId xmlns:p14="http://schemas.microsoft.com/office/powerpoint/2010/main" val="751604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144683" y="184475"/>
            <a:ext cx="2549609" cy="523220"/>
          </a:xfrm>
          <a:prstGeom prst="rect">
            <a:avLst/>
          </a:prstGeom>
          <a:noFill/>
        </p:spPr>
        <p:txBody>
          <a:bodyPr wrap="none" rtlCol="0">
            <a:spAutoFit/>
          </a:bodyPr>
          <a:lstStyle/>
          <a:p>
            <a:r>
              <a:rPr lang="en-US" sz="2800" i="1" dirty="0" smtClean="0"/>
              <a:t>SAFETY  CHARTS</a:t>
            </a:r>
            <a:endParaRPr lang="en-US" sz="2800" i="1" dirty="0"/>
          </a:p>
        </p:txBody>
      </p:sp>
      <p:pic>
        <p:nvPicPr>
          <p:cNvPr id="4" name="Picture 3"/>
          <p:cNvPicPr>
            <a:picLocks noChangeAspect="1"/>
          </p:cNvPicPr>
          <p:nvPr/>
        </p:nvPicPr>
        <p:blipFill>
          <a:blip r:embed="rId3"/>
          <a:stretch>
            <a:fillRect/>
          </a:stretch>
        </p:blipFill>
        <p:spPr>
          <a:xfrm>
            <a:off x="1064732" y="805656"/>
            <a:ext cx="4215603" cy="2914141"/>
          </a:xfrm>
          <a:prstGeom prst="rect">
            <a:avLst/>
          </a:prstGeom>
        </p:spPr>
      </p:pic>
      <p:pic>
        <p:nvPicPr>
          <p:cNvPr id="6" name="Picture 5"/>
          <p:cNvPicPr>
            <a:picLocks noChangeAspect="1"/>
          </p:cNvPicPr>
          <p:nvPr/>
        </p:nvPicPr>
        <p:blipFill>
          <a:blip r:embed="rId4"/>
          <a:stretch>
            <a:fillRect/>
          </a:stretch>
        </p:blipFill>
        <p:spPr>
          <a:xfrm>
            <a:off x="1064731" y="3928056"/>
            <a:ext cx="4215604" cy="2746530"/>
          </a:xfrm>
          <a:prstGeom prst="rect">
            <a:avLst/>
          </a:prstGeom>
        </p:spPr>
      </p:pic>
      <p:pic>
        <p:nvPicPr>
          <p:cNvPr id="7" name="Picture 6"/>
          <p:cNvPicPr>
            <a:picLocks noChangeAspect="1"/>
          </p:cNvPicPr>
          <p:nvPr/>
        </p:nvPicPr>
        <p:blipFill>
          <a:blip r:embed="rId5"/>
          <a:stretch>
            <a:fillRect/>
          </a:stretch>
        </p:blipFill>
        <p:spPr>
          <a:xfrm>
            <a:off x="6104586" y="805656"/>
            <a:ext cx="4535817" cy="2914141"/>
          </a:xfrm>
          <a:prstGeom prst="rect">
            <a:avLst/>
          </a:prstGeom>
        </p:spPr>
      </p:pic>
      <p:pic>
        <p:nvPicPr>
          <p:cNvPr id="8" name="Picture 7"/>
          <p:cNvPicPr>
            <a:picLocks noChangeAspect="1"/>
          </p:cNvPicPr>
          <p:nvPr/>
        </p:nvPicPr>
        <p:blipFill>
          <a:blip r:embed="rId6"/>
          <a:stretch>
            <a:fillRect/>
          </a:stretch>
        </p:blipFill>
        <p:spPr>
          <a:xfrm>
            <a:off x="6104585" y="3928056"/>
            <a:ext cx="4535817" cy="2746531"/>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59205</TotalTime>
  <Words>598</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400</cp:revision>
  <cp:lastPrinted>2018-09-25T00:06:09Z</cp:lastPrinted>
  <dcterms:created xsi:type="dcterms:W3CDTF">2016-04-19T23:51:26Z</dcterms:created>
  <dcterms:modified xsi:type="dcterms:W3CDTF">2019-02-20T21:00:51Z</dcterms:modified>
</cp:coreProperties>
</file>